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58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716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0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er Podstrechnyy" userId="d3275ce00c86cd55" providerId="LiveId" clId="{0AE7B5D4-5BB8-48E1-BE52-4659878A4781}"/>
    <pc:docChg chg="modSld">
      <pc:chgData name="Alexander Podstrechnyy" userId="d3275ce00c86cd55" providerId="LiveId" clId="{0AE7B5D4-5BB8-48E1-BE52-4659878A4781}" dt="2021-11-08T14:18:23.879" v="0" actId="20577"/>
      <pc:docMkLst>
        <pc:docMk/>
      </pc:docMkLst>
      <pc:sldChg chg="modSp mod">
        <pc:chgData name="Alexander Podstrechnyy" userId="d3275ce00c86cd55" providerId="LiveId" clId="{0AE7B5D4-5BB8-48E1-BE52-4659878A4781}" dt="2021-11-08T14:18:23.879" v="0" actId="20577"/>
        <pc:sldMkLst>
          <pc:docMk/>
          <pc:sldMk cId="1379405591" sldId="256"/>
        </pc:sldMkLst>
        <pc:spChg chg="mod">
          <ac:chgData name="Alexander Podstrechnyy" userId="d3275ce00c86cd55" providerId="LiveId" clId="{0AE7B5D4-5BB8-48E1-BE52-4659878A4781}" dt="2021-11-08T14:18:23.879" v="0" actId="20577"/>
          <ac:spMkLst>
            <pc:docMk/>
            <pc:sldMk cId="1379405591" sldId="256"/>
            <ac:spMk id="2" creationId="{DDE48C9B-D80A-4BCD-ABBA-37DC9117A70D}"/>
          </ac:spMkLst>
        </pc:spChg>
      </pc:sldChg>
    </pc:docChg>
  </pc:docChgLst>
  <pc:docChgLst>
    <pc:chgData name="Alexander Podstrechnyy" userId="d3275ce00c86cd55" providerId="LiveId" clId="{A286AC40-C2FC-4807-8CFE-293EDA50A8AD}"/>
    <pc:docChg chg="undo custSel addSld delSld modSld sldOrd">
      <pc:chgData name="Alexander Podstrechnyy" userId="d3275ce00c86cd55" providerId="LiveId" clId="{A286AC40-C2FC-4807-8CFE-293EDA50A8AD}" dt="2022-02-17T19:25:25.285" v="21" actId="2696"/>
      <pc:docMkLst>
        <pc:docMk/>
      </pc:docMkLst>
      <pc:sldChg chg="addSp modSp new mod">
        <pc:chgData name="Alexander Podstrechnyy" userId="d3275ce00c86cd55" providerId="LiveId" clId="{A286AC40-C2FC-4807-8CFE-293EDA50A8AD}" dt="2022-02-17T19:24:55.510" v="14" actId="1076"/>
        <pc:sldMkLst>
          <pc:docMk/>
          <pc:sldMk cId="4135739599" sldId="258"/>
        </pc:sldMkLst>
        <pc:spChg chg="mod">
          <ac:chgData name="Alexander Podstrechnyy" userId="d3275ce00c86cd55" providerId="LiveId" clId="{A286AC40-C2FC-4807-8CFE-293EDA50A8AD}" dt="2022-02-17T19:24:36.027" v="10" actId="20577"/>
          <ac:spMkLst>
            <pc:docMk/>
            <pc:sldMk cId="4135739599" sldId="258"/>
            <ac:spMk id="2" creationId="{B9B2F5CF-A5EE-42D0-ABAA-707D3B5BEC32}"/>
          </ac:spMkLst>
        </pc:spChg>
        <pc:spChg chg="mod">
          <ac:chgData name="Alexander Podstrechnyy" userId="d3275ce00c86cd55" providerId="LiveId" clId="{A286AC40-C2FC-4807-8CFE-293EDA50A8AD}" dt="2022-02-17T19:24:50.269" v="13" actId="14100"/>
          <ac:spMkLst>
            <pc:docMk/>
            <pc:sldMk cId="4135739599" sldId="258"/>
            <ac:spMk id="3" creationId="{FC50D1E4-37A6-4925-A9F3-31CB3187E39D}"/>
          </ac:spMkLst>
        </pc:spChg>
        <pc:picChg chg="add mod">
          <ac:chgData name="Alexander Podstrechnyy" userId="d3275ce00c86cd55" providerId="LiveId" clId="{A286AC40-C2FC-4807-8CFE-293EDA50A8AD}" dt="2022-02-17T19:24:39.928" v="11"/>
          <ac:picMkLst>
            <pc:docMk/>
            <pc:sldMk cId="4135739599" sldId="258"/>
            <ac:picMk id="4" creationId="{097ACAFC-C44A-490B-AFEB-0F6233DDBAE3}"/>
          </ac:picMkLst>
        </pc:picChg>
        <pc:picChg chg="add mod">
          <ac:chgData name="Alexander Podstrechnyy" userId="d3275ce00c86cd55" providerId="LiveId" clId="{A286AC40-C2FC-4807-8CFE-293EDA50A8AD}" dt="2022-02-17T19:24:55.510" v="14" actId="1076"/>
          <ac:picMkLst>
            <pc:docMk/>
            <pc:sldMk cId="4135739599" sldId="258"/>
            <ac:picMk id="5" creationId="{23BEAA48-FE2F-4041-AC78-6AB448DE9B4A}"/>
          </ac:picMkLst>
        </pc:picChg>
      </pc:sldChg>
      <pc:sldChg chg="addSp modSp new del mod ord">
        <pc:chgData name="Alexander Podstrechnyy" userId="d3275ce00c86cd55" providerId="LiveId" clId="{A286AC40-C2FC-4807-8CFE-293EDA50A8AD}" dt="2022-02-17T19:25:25.285" v="21" actId="2696"/>
        <pc:sldMkLst>
          <pc:docMk/>
          <pc:sldMk cId="2886316542" sldId="259"/>
        </pc:sldMkLst>
        <pc:spChg chg="mod">
          <ac:chgData name="Alexander Podstrechnyy" userId="d3275ce00c86cd55" providerId="LiveId" clId="{A286AC40-C2FC-4807-8CFE-293EDA50A8AD}" dt="2022-02-17T19:25:18.591" v="20" actId="14100"/>
          <ac:spMkLst>
            <pc:docMk/>
            <pc:sldMk cId="2886316542" sldId="259"/>
            <ac:spMk id="3" creationId="{91103A8D-138C-4F59-8E3A-1D609C3CBFD2}"/>
          </ac:spMkLst>
        </pc:spChg>
        <pc:picChg chg="add mod">
          <ac:chgData name="Alexander Podstrechnyy" userId="d3275ce00c86cd55" providerId="LiveId" clId="{A286AC40-C2FC-4807-8CFE-293EDA50A8AD}" dt="2022-02-17T19:25:14.206" v="18"/>
          <ac:picMkLst>
            <pc:docMk/>
            <pc:sldMk cId="2886316542" sldId="259"/>
            <ac:picMk id="4" creationId="{FC72EB0E-73B2-42C1-A85C-CCA2E7B16444}"/>
          </ac:picMkLst>
        </pc:picChg>
      </pc:sldChg>
    </pc:docChg>
  </pc:docChgLst>
  <pc:docChgLst>
    <pc:chgData name="Alexander Podstrechnyy" userId="d3275ce00c86cd55" providerId="LiveId" clId="{2D9B787D-26FB-41CD-8212-14F478004667}"/>
    <pc:docChg chg="undo custSel addSld modSld">
      <pc:chgData name="Alexander Podstrechnyy" userId="d3275ce00c86cd55" providerId="LiveId" clId="{2D9B787D-26FB-41CD-8212-14F478004667}" dt="2021-10-05T15:02:06.949" v="285" actId="20577"/>
      <pc:docMkLst>
        <pc:docMk/>
      </pc:docMkLst>
      <pc:sldChg chg="addSp delSp modSp new mod">
        <pc:chgData name="Alexander Podstrechnyy" userId="d3275ce00c86cd55" providerId="LiveId" clId="{2D9B787D-26FB-41CD-8212-14F478004667}" dt="2021-10-05T15:02:06.949" v="285" actId="20577"/>
        <pc:sldMkLst>
          <pc:docMk/>
          <pc:sldMk cId="1379405591" sldId="256"/>
        </pc:sldMkLst>
        <pc:spChg chg="mod">
          <ac:chgData name="Alexander Podstrechnyy" userId="d3275ce00c86cd55" providerId="LiveId" clId="{2D9B787D-26FB-41CD-8212-14F478004667}" dt="2021-10-05T15:02:06.949" v="285" actId="20577"/>
          <ac:spMkLst>
            <pc:docMk/>
            <pc:sldMk cId="1379405591" sldId="256"/>
            <ac:spMk id="2" creationId="{DDE48C9B-D80A-4BCD-ABBA-37DC9117A70D}"/>
          </ac:spMkLst>
        </pc:spChg>
        <pc:spChg chg="mod">
          <ac:chgData name="Alexander Podstrechnyy" userId="d3275ce00c86cd55" providerId="LiveId" clId="{2D9B787D-26FB-41CD-8212-14F478004667}" dt="2021-10-05T14:48:36.474" v="266" actId="122"/>
          <ac:spMkLst>
            <pc:docMk/>
            <pc:sldMk cId="1379405591" sldId="256"/>
            <ac:spMk id="3" creationId="{34595F56-21B9-4CDD-AFA7-D60F38DD520B}"/>
          </ac:spMkLst>
        </pc:spChg>
        <pc:spChg chg="add del mod">
          <ac:chgData name="Alexander Podstrechnyy" userId="d3275ce00c86cd55" providerId="LiveId" clId="{2D9B787D-26FB-41CD-8212-14F478004667}" dt="2021-10-05T14:40:01.667" v="10" actId="478"/>
          <ac:spMkLst>
            <pc:docMk/>
            <pc:sldMk cId="1379405591" sldId="256"/>
            <ac:spMk id="5" creationId="{23163967-571E-441D-B4A7-0F439E4AC679}"/>
          </ac:spMkLst>
        </pc:spChg>
        <pc:spChg chg="add del mod">
          <ac:chgData name="Alexander Podstrechnyy" userId="d3275ce00c86cd55" providerId="LiveId" clId="{2D9B787D-26FB-41CD-8212-14F478004667}" dt="2021-10-05T14:41:01.282" v="70"/>
          <ac:spMkLst>
            <pc:docMk/>
            <pc:sldMk cId="1379405591" sldId="256"/>
            <ac:spMk id="7" creationId="{2BC61E85-1170-4AE0-A6B0-E5ADA68359E2}"/>
          </ac:spMkLst>
        </pc:spChg>
        <pc:spChg chg="add mod">
          <ac:chgData name="Alexander Podstrechnyy" userId="d3275ce00c86cd55" providerId="LiveId" clId="{2D9B787D-26FB-41CD-8212-14F478004667}" dt="2021-10-05T14:49:41.437" v="275" actId="164"/>
          <ac:spMkLst>
            <pc:docMk/>
            <pc:sldMk cId="1379405591" sldId="256"/>
            <ac:spMk id="9" creationId="{C8996FC2-1FA7-4876-8AC9-0277A54B720C}"/>
          </ac:spMkLst>
        </pc:spChg>
        <pc:spChg chg="add mod">
          <ac:chgData name="Alexander Podstrechnyy" userId="d3275ce00c86cd55" providerId="LiveId" clId="{2D9B787D-26FB-41CD-8212-14F478004667}" dt="2021-10-05T14:48:53.877" v="271" actId="571"/>
          <ac:spMkLst>
            <pc:docMk/>
            <pc:sldMk cId="1379405591" sldId="256"/>
            <ac:spMk id="11" creationId="{0A3BAD56-CDD8-40B4-A1A9-B0068CD13A23}"/>
          </ac:spMkLst>
        </pc:spChg>
        <pc:spChg chg="add mod">
          <ac:chgData name="Alexander Podstrechnyy" userId="d3275ce00c86cd55" providerId="LiveId" clId="{2D9B787D-26FB-41CD-8212-14F478004667}" dt="2021-10-05T14:48:53.510" v="270" actId="571"/>
          <ac:spMkLst>
            <pc:docMk/>
            <pc:sldMk cId="1379405591" sldId="256"/>
            <ac:spMk id="13" creationId="{17EBE799-8000-4090-8FBC-CCF49C8A35B7}"/>
          </ac:spMkLst>
        </pc:spChg>
        <pc:grpChg chg="add mod">
          <ac:chgData name="Alexander Podstrechnyy" userId="d3275ce00c86cd55" providerId="LiveId" clId="{2D9B787D-26FB-41CD-8212-14F478004667}" dt="2021-10-05T14:49:43.825" v="276" actId="1076"/>
          <ac:grpSpMkLst>
            <pc:docMk/>
            <pc:sldMk cId="1379405591" sldId="256"/>
            <ac:grpSpMk id="14" creationId="{84A3D148-2761-4178-9D7C-3CFCD04AEFD8}"/>
          </ac:grpSpMkLst>
        </pc:grpChg>
        <pc:picChg chg="add del mod">
          <ac:chgData name="Alexander Podstrechnyy" userId="d3275ce00c86cd55" providerId="LiveId" clId="{2D9B787D-26FB-41CD-8212-14F478004667}" dt="2021-10-05T14:40:01.667" v="10" actId="478"/>
          <ac:picMkLst>
            <pc:docMk/>
            <pc:sldMk cId="1379405591" sldId="256"/>
            <ac:picMk id="4" creationId="{6E70229F-D3E1-438A-82AF-EDA9818125F8}"/>
          </ac:picMkLst>
        </pc:picChg>
        <pc:picChg chg="add del mod">
          <ac:chgData name="Alexander Podstrechnyy" userId="d3275ce00c86cd55" providerId="LiveId" clId="{2D9B787D-26FB-41CD-8212-14F478004667}" dt="2021-10-05T14:41:01.282" v="70"/>
          <ac:picMkLst>
            <pc:docMk/>
            <pc:sldMk cId="1379405591" sldId="256"/>
            <ac:picMk id="6" creationId="{E5C486B6-722A-49BA-9F07-9A7A81D500C1}"/>
          </ac:picMkLst>
        </pc:picChg>
        <pc:picChg chg="add mod">
          <ac:chgData name="Alexander Podstrechnyy" userId="d3275ce00c86cd55" providerId="LiveId" clId="{2D9B787D-26FB-41CD-8212-14F478004667}" dt="2021-10-05T14:49:41.437" v="275" actId="164"/>
          <ac:picMkLst>
            <pc:docMk/>
            <pc:sldMk cId="1379405591" sldId="256"/>
            <ac:picMk id="8" creationId="{0A56AE5F-0C9D-42FA-835D-2460559032AF}"/>
          </ac:picMkLst>
        </pc:picChg>
        <pc:picChg chg="add mod">
          <ac:chgData name="Alexander Podstrechnyy" userId="d3275ce00c86cd55" providerId="LiveId" clId="{2D9B787D-26FB-41CD-8212-14F478004667}" dt="2021-10-05T14:48:53.877" v="271" actId="571"/>
          <ac:picMkLst>
            <pc:docMk/>
            <pc:sldMk cId="1379405591" sldId="256"/>
            <ac:picMk id="10" creationId="{B853AC8D-0BCF-48A7-9AA9-FBC43FCDD465}"/>
          </ac:picMkLst>
        </pc:picChg>
        <pc:picChg chg="add mod">
          <ac:chgData name="Alexander Podstrechnyy" userId="d3275ce00c86cd55" providerId="LiveId" clId="{2D9B787D-26FB-41CD-8212-14F478004667}" dt="2021-10-05T14:48:53.510" v="270" actId="571"/>
          <ac:picMkLst>
            <pc:docMk/>
            <pc:sldMk cId="1379405591" sldId="256"/>
            <ac:picMk id="12" creationId="{E2743B9E-A9B5-4F93-91F0-820A1440F9AD}"/>
          </ac:picMkLst>
        </pc:picChg>
      </pc:sldChg>
      <pc:sldChg chg="modSp new mod">
        <pc:chgData name="Alexander Podstrechnyy" userId="d3275ce00c86cd55" providerId="LiveId" clId="{2D9B787D-26FB-41CD-8212-14F478004667}" dt="2021-10-05T14:48:06.444" v="262" actId="12"/>
        <pc:sldMkLst>
          <pc:docMk/>
          <pc:sldMk cId="314960510" sldId="257"/>
        </pc:sldMkLst>
        <pc:spChg chg="mod">
          <ac:chgData name="Alexander Podstrechnyy" userId="d3275ce00c86cd55" providerId="LiveId" clId="{2D9B787D-26FB-41CD-8212-14F478004667}" dt="2021-10-05T14:44:44.604" v="203"/>
          <ac:spMkLst>
            <pc:docMk/>
            <pc:sldMk cId="314960510" sldId="257"/>
            <ac:spMk id="2" creationId="{1356F216-8E53-4328-949D-6BA6D2B7F4A7}"/>
          </ac:spMkLst>
        </pc:spChg>
        <pc:spChg chg="mod">
          <ac:chgData name="Alexander Podstrechnyy" userId="d3275ce00c86cd55" providerId="LiveId" clId="{2D9B787D-26FB-41CD-8212-14F478004667}" dt="2021-10-05T14:48:06.444" v="262" actId="12"/>
          <ac:spMkLst>
            <pc:docMk/>
            <pc:sldMk cId="314960510" sldId="257"/>
            <ac:spMk id="3" creationId="{98D7C995-1FB2-43E8-81C4-2FC212DC3AE2}"/>
          </ac:spMkLst>
        </pc:spChg>
      </pc:sldChg>
      <pc:sldMasterChg chg="addSldLayout">
        <pc:chgData name="Alexander Podstrechnyy" userId="d3275ce00c86cd55" providerId="LiveId" clId="{2D9B787D-26FB-41CD-8212-14F478004667}" dt="2021-10-05T14:38:22.764" v="0" actId="680"/>
        <pc:sldMasterMkLst>
          <pc:docMk/>
          <pc:sldMasterMk cId="2645070519" sldId="2147483648"/>
        </pc:sldMasterMkLst>
        <pc:sldLayoutChg chg="add">
          <pc:chgData name="Alexander Podstrechnyy" userId="d3275ce00c86cd55" providerId="LiveId" clId="{2D9B787D-26FB-41CD-8212-14F478004667}" dt="2021-10-05T14:38:22.764" v="0" actId="680"/>
          <pc:sldLayoutMkLst>
            <pc:docMk/>
            <pc:sldMasterMk cId="2645070519" sldId="2147483648"/>
            <pc:sldLayoutMk cId="4189521943" sldId="2147483649"/>
          </pc:sldLayoutMkLst>
        </pc:sldLayoutChg>
      </pc:sldMasterChg>
    </pc:docChg>
  </pc:docChgLst>
  <pc:docChgLst>
    <pc:chgData name="Alexander Podstrechnyy" userId="d3275ce00c86cd55" providerId="LiveId" clId="{6850558A-6D02-4415-99AF-84CC7F751F47}"/>
    <pc:docChg chg="modSld">
      <pc:chgData name="Alexander Podstrechnyy" userId="d3275ce00c86cd55" providerId="LiveId" clId="{6850558A-6D02-4415-99AF-84CC7F751F47}" dt="2021-11-08T14:18:00.032" v="116"/>
      <pc:docMkLst>
        <pc:docMk/>
      </pc:docMkLst>
      <pc:sldChg chg="modSp mod">
        <pc:chgData name="Alexander Podstrechnyy" userId="d3275ce00c86cd55" providerId="LiveId" clId="{6850558A-6D02-4415-99AF-84CC7F751F47}" dt="2021-11-08T14:18:00.032" v="116"/>
        <pc:sldMkLst>
          <pc:docMk/>
          <pc:sldMk cId="1379405591" sldId="256"/>
        </pc:sldMkLst>
        <pc:spChg chg="mod">
          <ac:chgData name="Alexander Podstrechnyy" userId="d3275ce00c86cd55" providerId="LiveId" clId="{6850558A-6D02-4415-99AF-84CC7F751F47}" dt="2021-11-08T14:18:00.032" v="116"/>
          <ac:spMkLst>
            <pc:docMk/>
            <pc:sldMk cId="1379405591" sldId="256"/>
            <ac:spMk id="2" creationId="{DDE48C9B-D80A-4BCD-ABBA-37DC9117A70D}"/>
          </ac:spMkLst>
        </pc:spChg>
        <pc:spChg chg="mod">
          <ac:chgData name="Alexander Podstrechnyy" userId="d3275ce00c86cd55" providerId="LiveId" clId="{6850558A-6D02-4415-99AF-84CC7F751F47}" dt="2021-11-08T14:13:31.785" v="114" actId="20577"/>
          <ac:spMkLst>
            <pc:docMk/>
            <pc:sldMk cId="1379405591" sldId="256"/>
            <ac:spMk id="3" creationId="{34595F56-21B9-4CDD-AFA7-D60F38DD520B}"/>
          </ac:spMkLst>
        </pc:spChg>
      </pc:sldChg>
      <pc:sldChg chg="modSp">
        <pc:chgData name="Alexander Podstrechnyy" userId="d3275ce00c86cd55" providerId="LiveId" clId="{6850558A-6D02-4415-99AF-84CC7F751F47}" dt="2021-11-08T14:18:00.032" v="116"/>
        <pc:sldMkLst>
          <pc:docMk/>
          <pc:sldMk cId="314960510" sldId="257"/>
        </pc:sldMkLst>
        <pc:spChg chg="mod">
          <ac:chgData name="Alexander Podstrechnyy" userId="d3275ce00c86cd55" providerId="LiveId" clId="{6850558A-6D02-4415-99AF-84CC7F751F47}" dt="2021-11-08T14:18:00.032" v="116"/>
          <ac:spMkLst>
            <pc:docMk/>
            <pc:sldMk cId="314960510" sldId="257"/>
            <ac:spMk id="2" creationId="{1356F216-8E53-4328-949D-6BA6D2B7F4A7}"/>
          </ac:spMkLst>
        </pc:spChg>
        <pc:spChg chg="mod">
          <ac:chgData name="Alexander Podstrechnyy" userId="d3275ce00c86cd55" providerId="LiveId" clId="{6850558A-6D02-4415-99AF-84CC7F751F47}" dt="2021-11-08T14:18:00.032" v="116"/>
          <ac:spMkLst>
            <pc:docMk/>
            <pc:sldMk cId="314960510" sldId="257"/>
            <ac:spMk id="3" creationId="{98D7C995-1FB2-43E8-81C4-2FC212DC3AE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4/18/2022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99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4/18/2022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308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4/18/2022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718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4/18/2022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798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4/18/2022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9103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4/18/2022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079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4/18/2022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972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4/18/2022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60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4/18/2022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157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smtClean="0"/>
              <a:t>4/18/2022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801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4/18/2022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494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4/18/2022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957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E48C9B-D80A-4BCD-ABBA-37DC9117A7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ru-RU" sz="3600" b="1" dirty="0"/>
              <a:t>Тема:</a:t>
            </a:r>
            <a:br>
              <a:rPr lang="ru-RU" sz="3600" dirty="0"/>
            </a:br>
            <a:r>
              <a:rPr lang="ru-RU" sz="3600" dirty="0"/>
              <a:t>Практическое применение концепций инновационного менеджмента в сфере </a:t>
            </a:r>
            <a:r>
              <a:rPr lang="en-US" sz="3600" dirty="0"/>
              <a:t>IT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4595F56-21B9-4CDD-AFA7-D60F38DD52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95133" y="4634316"/>
            <a:ext cx="5401733" cy="1464732"/>
          </a:xfrm>
        </p:spPr>
        <p:txBody>
          <a:bodyPr>
            <a:normAutofit/>
          </a:bodyPr>
          <a:lstStyle/>
          <a:p>
            <a:pPr algn="ctr"/>
            <a:r>
              <a:rPr lang="ru-RU" sz="1600" b="1" dirty="0"/>
              <a:t>Подготовил: </a:t>
            </a:r>
            <a:r>
              <a:rPr lang="ru-RU" sz="1600" dirty="0" err="1"/>
              <a:t>подстречный</a:t>
            </a:r>
            <a:r>
              <a:rPr lang="ru-RU" sz="1600" dirty="0"/>
              <a:t> </a:t>
            </a:r>
            <a:r>
              <a:rPr lang="ru-RU" sz="1600" dirty="0" err="1"/>
              <a:t>а.в</a:t>
            </a:r>
            <a:r>
              <a:rPr lang="ru-RU" sz="1600" dirty="0"/>
              <a:t> – 1э2</a:t>
            </a:r>
          </a:p>
          <a:p>
            <a:pPr algn="ctr"/>
            <a:r>
              <a:rPr lang="ru-RU" sz="1600" b="1" dirty="0"/>
              <a:t>Научный руководитель:</a:t>
            </a:r>
            <a:r>
              <a:rPr lang="ru-RU" sz="1600" dirty="0"/>
              <a:t> </a:t>
            </a:r>
            <a:r>
              <a:rPr lang="ru-RU" sz="1600" dirty="0" err="1"/>
              <a:t>Понуждаев</a:t>
            </a:r>
            <a:r>
              <a:rPr lang="ru-RU" sz="1600" dirty="0"/>
              <a:t> Э.А., </a:t>
            </a:r>
            <a:r>
              <a:rPr lang="ru-RU" sz="1400" dirty="0"/>
              <a:t>доктор философских наук, заведующий кафедрой менеджмента</a:t>
            </a:r>
            <a:endParaRPr lang="ru-RU" sz="1600" b="1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84A3D148-2761-4178-9D7C-3CFCD04AEFD8}"/>
              </a:ext>
            </a:extLst>
          </p:cNvPr>
          <p:cNvGrpSpPr/>
          <p:nvPr/>
        </p:nvGrpSpPr>
        <p:grpSpPr>
          <a:xfrm>
            <a:off x="4130234" y="449748"/>
            <a:ext cx="3992492" cy="1458856"/>
            <a:chOff x="4099754" y="449748"/>
            <a:chExt cx="3992492" cy="1458856"/>
          </a:xfrm>
        </p:grpSpPr>
        <p:pic>
          <p:nvPicPr>
            <p:cNvPr id="8" name="Изображение 9">
              <a:extLst>
                <a:ext uri="{FF2B5EF4-FFF2-40B4-BE49-F238E27FC236}">
                  <a16:creationId xmlns:a16="http://schemas.microsoft.com/office/drawing/2014/main" id="{0A56AE5F-0C9D-42FA-835D-246055903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9754" y="449748"/>
              <a:ext cx="3694682" cy="114965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996FC2-1FA7-4876-8AC9-0277A54B720C}"/>
                </a:ext>
              </a:extLst>
            </p:cNvPr>
            <p:cNvSpPr txBox="1"/>
            <p:nvPr/>
          </p:nvSpPr>
          <p:spPr>
            <a:xfrm>
              <a:off x="4099754" y="1539272"/>
              <a:ext cx="39924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dirty="0">
                  <a:solidFill>
                    <a:srgbClr val="951A1D"/>
                  </a:solidFill>
                </a:rPr>
                <a:t>МОСКОВСКИЙ ОБЛАСТНОЙ ФИЛИАЛ</a:t>
              </a:r>
              <a:endParaRPr lang="en-US" b="1" dirty="0">
                <a:solidFill>
                  <a:srgbClr val="951A1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9405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78E35CC-2FD2-4F02-9FF2-77EB7F8F809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1D3DF4-376B-4B23-B7C8-1BD6E6153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0245DA-8846-4265-B3BE-4EC6B4159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6B1C6D-D341-49BB-83F0-E8AE9AF9C209}"/>
              </a:ext>
            </a:extLst>
          </p:cNvPr>
          <p:cNvGrpSpPr/>
          <p:nvPr/>
        </p:nvGrpSpPr>
        <p:grpSpPr>
          <a:xfrm>
            <a:off x="739677" y="0"/>
            <a:ext cx="10712646" cy="6858000"/>
            <a:chOff x="1100673" y="0"/>
            <a:chExt cx="9849683" cy="6305550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AFBD4D02-7C85-4B3F-9E13-FCDB19D0B1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056"/>
            <a:stretch/>
          </p:blipFill>
          <p:spPr>
            <a:xfrm>
              <a:off x="1241643" y="0"/>
              <a:ext cx="9708713" cy="6305550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090B8EAC-C923-45E2-8AC4-C1571F256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0673" y="1695450"/>
              <a:ext cx="313308" cy="4610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3239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B2F5CF-A5EE-42D0-ABAA-707D3B5BE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50D1E4-37A6-4925-A9F3-31CB3187E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Таким образом, мы рассмотрели некоторые основные управленческие концепции инновационного менеджмента (</a:t>
            </a:r>
            <a:r>
              <a:rPr lang="en-US" dirty="0"/>
              <a:t>ITIL, ITSM, </a:t>
            </a:r>
            <a:r>
              <a:rPr lang="en-US" dirty="0" err="1"/>
              <a:t>CobiT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DevOps</a:t>
            </a:r>
            <a:r>
              <a:rPr lang="ru-RU" dirty="0"/>
              <a:t>), привели примеры компаний, который на практике используют эти или некоторые другие принципы. К тому же важно отметить, что на сегодняшний день руководство РФ осознает важность и значимость информационных технологий в развитии социальной и экономической сфер современного общества. 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97ACAFC-C44A-490B-AFEB-0F6233DDBA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8"/>
          <a:stretch/>
        </p:blipFill>
        <p:spPr bwMode="auto">
          <a:xfrm>
            <a:off x="1097280" y="4186238"/>
            <a:ext cx="514794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BEAA48-FE2F-4041-AC78-6AB448DE9B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"/>
          <a:stretch/>
        </p:blipFill>
        <p:spPr bwMode="auto">
          <a:xfrm>
            <a:off x="5903119" y="4186237"/>
            <a:ext cx="5252561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739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6E66E4-9CD2-43A1-B1F9-21FEA345B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Источники информации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FA9E8D-6F23-4CE8-8C73-8D2F917D8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564303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err="1"/>
              <a:t>Alavi</a:t>
            </a:r>
            <a:r>
              <a:rPr lang="en-US" dirty="0"/>
              <a:t> M., </a:t>
            </a:r>
            <a:r>
              <a:rPr lang="en-US" dirty="0" err="1"/>
              <a:t>Leidner</a:t>
            </a:r>
            <a:r>
              <a:rPr lang="en-US" dirty="0"/>
              <a:t> D.F., Knowledge Management and Knowledge Management Systems and Processes: Conceptual Foundations and Research Issues // MIS Quarterly (Management Information Systems Research Center. University Of Minnesota). Vol. 25, No. 2. Pp. 107 – 136 / https://www.istor.org/stable/3250961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ITIL. Service Strategy - Стратегия услуг. — Текст: электронный // smlogic.ru: [сайт]. — URL: https://www.smlogic.ru/1864/strategiya-uslug/ (дата обращения: 12.04.2022).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ITSM — что это такое и с чего начать внедрение / </a:t>
            </a:r>
            <a:r>
              <a:rPr lang="ru-RU" dirty="0" err="1"/>
              <a:t>Хабр</a:t>
            </a:r>
            <a:r>
              <a:rPr lang="ru-RU" dirty="0"/>
              <a:t>. — Текст: электронный // habr.com: [сайт]. — URL: https://habr.com/ru/company/it-guild/blog/453526/ (дата обращения: 12.04.2022).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Гапоненко А.Л., Орлова Т.М. Управление знаниями. – М.: Эксмо, 2008. – 400 с.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Зачем вам лучшие практики управления ИТ-инфраструктурой? / </a:t>
            </a:r>
            <a:r>
              <a:rPr lang="ru-RU" dirty="0" err="1"/>
              <a:t>Хабр</a:t>
            </a:r>
            <a:r>
              <a:rPr lang="ru-RU" dirty="0"/>
              <a:t>. — Текст: электронный // habr.com: [сайт]. — URL: https://habr.com/ru/company/alloy_software/blog/274167/ (дата обращения: 12.04.2022).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История управленческой мысли: Учебник / О.Ю. Артёмов, А.В. Кожанова, И.Н. Макашов и др.: под ред. Н.В. Овчинниковой, С. 454 – 455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Применение COBIT при разработке ИТ-стратегии / </a:t>
            </a:r>
            <a:r>
              <a:rPr lang="ru-RU" dirty="0" err="1"/>
              <a:t>Хабр</a:t>
            </a:r>
            <a:r>
              <a:rPr lang="ru-RU" dirty="0"/>
              <a:t>. — Текст: электронный // habr.com: [сайт]. — URL: https://habr.com/ru/post/501222/ (дата обращения: 12.04.2022).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Указ Президента Российской Федерации от 02.03.2022 г. № 83 • Президент России — Текст: электронный // </a:t>
            </a:r>
            <a:r>
              <a:rPr lang="en-US" dirty="0"/>
              <a:t>kremlin.ru: [</a:t>
            </a:r>
            <a:r>
              <a:rPr lang="ru-RU" dirty="0"/>
              <a:t>сайт]. — </a:t>
            </a:r>
            <a:r>
              <a:rPr lang="en-US" dirty="0"/>
              <a:t>URL: http://www.kremlin.ru/acts/bank/47593 (</a:t>
            </a:r>
            <a:r>
              <a:rPr lang="ru-RU" dirty="0"/>
              <a:t>дата обращения: 12.04.2022).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4598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56F216-8E53-4328-949D-6BA6D2B7F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Содержание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D7C995-1FB2-43E8-81C4-2FC212DC3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98720" cy="4638194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 Введение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 </a:t>
            </a:r>
            <a:r>
              <a:rPr lang="en-US" dirty="0"/>
              <a:t>ITIL – IT Infrastructure Library</a:t>
            </a:r>
            <a:endParaRPr lang="ru-RU" dirty="0"/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 </a:t>
            </a:r>
            <a:r>
              <a:rPr lang="en-US" dirty="0"/>
              <a:t>ITSM</a:t>
            </a:r>
            <a:r>
              <a:rPr lang="ru-RU" dirty="0"/>
              <a:t> – </a:t>
            </a:r>
            <a:r>
              <a:rPr lang="en-US" dirty="0"/>
              <a:t>IT Service Management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Knowledge Management </a:t>
            </a:r>
            <a:r>
              <a:rPr lang="ru-RU" dirty="0"/>
              <a:t>в </a:t>
            </a:r>
            <a:r>
              <a:rPr lang="en-US" dirty="0"/>
              <a:t>ITSM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CobiT</a:t>
            </a:r>
            <a:r>
              <a:rPr lang="en-US" dirty="0"/>
              <a:t> - Control Objectives for Information and Related Technologies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DevOps – Development &amp; Operations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ru-RU" dirty="0"/>
              <a:t>Меры поддержки сферы </a:t>
            </a:r>
            <a:r>
              <a:rPr lang="en-US" dirty="0"/>
              <a:t>IT </a:t>
            </a:r>
            <a:r>
              <a:rPr lang="ru-RU" dirty="0"/>
              <a:t>в РФ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 Примеры отечественных компаний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 Заключение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 Источники информации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8FC045-CCFF-4AE0-879C-7951A84F8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300" y="1845733"/>
            <a:ext cx="40576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0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B62287-AA5C-447A-8F92-CA6CDA6B3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6B051A-6DF8-40AC-A9A5-5F3B7A43D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45734"/>
            <a:ext cx="5059680" cy="4023360"/>
          </a:xfrm>
        </p:spPr>
        <p:txBody>
          <a:bodyPr/>
          <a:lstStyle/>
          <a:p>
            <a:r>
              <a:rPr lang="ru-RU" dirty="0"/>
              <a:t>Сегодня сфера </a:t>
            </a:r>
            <a:r>
              <a:rPr lang="en-US" dirty="0"/>
              <a:t>IT </a:t>
            </a:r>
            <a:r>
              <a:rPr lang="ru-RU" dirty="0"/>
              <a:t>становится всё более актуальной и востребованной для обеспечения комфортной жизни современного человека. Постоянное развитие данной отрасли обеспечивается организацией эффективного управления с помощью различных управленческих концепций. В данной презентации будут рассмотрены самые основные и популярные: </a:t>
            </a:r>
            <a:r>
              <a:rPr lang="en-US" dirty="0"/>
              <a:t>ITIL, ITSM, </a:t>
            </a:r>
            <a:r>
              <a:rPr lang="en-US" dirty="0" err="1"/>
              <a:t>CobiT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DevOps</a:t>
            </a:r>
            <a:r>
              <a:rPr lang="ru-RU" dirty="0"/>
              <a:t>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9A492C-E987-4AAA-ABC3-63B781595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360" y="1737360"/>
            <a:ext cx="4635731" cy="463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96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3B05FA-BF84-4B33-91D6-6D0C1B5A7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ITIL</a:t>
            </a:r>
            <a:r>
              <a:rPr lang="en-US" dirty="0"/>
              <a:t> – IT Infrastructure Library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09C743-3F2C-42FA-99A4-9B2812623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4998720" cy="455506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ITIL – </a:t>
            </a:r>
            <a:r>
              <a:rPr lang="ru-RU" dirty="0"/>
              <a:t>это набор публикаций, содержащий лучшие практики в области инновационного менеджмента в области оказания IT-услуг. Кроме того, в данной концепции приведен жизненный цикл услуги, состоящий из пяти стадий: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u-RU" dirty="0"/>
              <a:t> Стратегия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u-RU" dirty="0"/>
              <a:t> Проектирование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u-RU" dirty="0"/>
              <a:t> Преобразование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u-RU" dirty="0"/>
              <a:t> Эксплуатация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u-RU" dirty="0"/>
              <a:t> Постоянное совершенствование. </a:t>
            </a:r>
          </a:p>
          <a:p>
            <a:r>
              <a:rPr lang="ru-RU" dirty="0"/>
              <a:t>На сегодняшний день данная управленческая концепция представляет собой крупнейшее в мире руководство по управлению IT услугами, которое используют крупнейшие предприятия по всему миру.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12EFAD6-8553-44F6-BA6C-01DCF2F5E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454" y="1845732"/>
            <a:ext cx="4359563" cy="435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20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E5D618-A1A0-49C8-869E-7578DB409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ITSM</a:t>
            </a:r>
            <a:r>
              <a:rPr lang="ru-RU" dirty="0"/>
              <a:t> – </a:t>
            </a:r>
            <a:r>
              <a:rPr lang="en-US" dirty="0"/>
              <a:t>IT Service Management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2AD6B9-BBAB-4F02-A64B-A9301A938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45734"/>
            <a:ext cx="5059680" cy="4574116"/>
          </a:xfrm>
        </p:spPr>
        <p:txBody>
          <a:bodyPr>
            <a:normAutofit/>
          </a:bodyPr>
          <a:lstStyle/>
          <a:p>
            <a:r>
              <a:rPr lang="en-US" dirty="0"/>
              <a:t>ITSM – </a:t>
            </a:r>
            <a:r>
              <a:rPr lang="ru-RU" dirty="0"/>
              <a:t>это концепция организации работы </a:t>
            </a:r>
            <a:r>
              <a:rPr lang="en-US" dirty="0"/>
              <a:t>IT </a:t>
            </a:r>
            <a:r>
              <a:rPr lang="ru-RU" dirty="0"/>
              <a:t>подразделения и его взаимодействия с заказчиком и внешними контрагентами. Данная концепция подразумевает работу по тринадцати направлениям, они изображены слева.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55D872-573D-4E5D-B087-9F1D75997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1" y="1951813"/>
            <a:ext cx="4813300" cy="436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437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CC00B6-49D7-467B-897D-31347FFEB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Knowledge Management </a:t>
            </a:r>
            <a:r>
              <a:rPr lang="ru-RU" dirty="0"/>
              <a:t>в </a:t>
            </a:r>
            <a:r>
              <a:rPr lang="en-US" b="1" dirty="0"/>
              <a:t>ITSM</a:t>
            </a:r>
            <a:endParaRPr lang="ru-RU" b="1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4DBB5CD5-2C2C-4AB6-9529-A96857AF9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98720" cy="4023360"/>
          </a:xfrm>
        </p:spPr>
        <p:txBody>
          <a:bodyPr/>
          <a:lstStyle/>
          <a:p>
            <a:r>
              <a:rPr lang="ru-RU" b="1" dirty="0"/>
              <a:t>Управление знаниями </a:t>
            </a:r>
            <a:r>
              <a:rPr lang="ru-RU" dirty="0"/>
              <a:t>– это организационная система и деятельность, связанная с созданием, хранением, распределением, применением интеллектуального капитала. Согласно такому подходу знания подразделяются на некоторые ключевые категории и подкатегории, которые во многом помогают организовать эффективное управление в сфере IT, как на схеме справа.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23A8E7A-6DE7-43C6-AE60-5177F1E04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450" y="1845734"/>
            <a:ext cx="3287040" cy="437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992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EA8652-B8FC-4F73-9836-C98E99AAF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 err="1"/>
              <a:t>CobiT</a:t>
            </a:r>
            <a:r>
              <a:rPr lang="en-US" sz="4400" dirty="0"/>
              <a:t> - Control Objectives for Information and Related Technologies</a:t>
            </a:r>
            <a:endParaRPr lang="ru-RU" sz="4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45E3BF-F05B-45A5-A932-DF9D68788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45734"/>
            <a:ext cx="5059680" cy="4023360"/>
          </a:xfrm>
        </p:spPr>
        <p:txBody>
          <a:bodyPr/>
          <a:lstStyle/>
          <a:p>
            <a:r>
              <a:rPr lang="en-US" b="1" dirty="0" err="1"/>
              <a:t>CobiT</a:t>
            </a:r>
            <a:r>
              <a:rPr lang="ru-RU" dirty="0"/>
              <a:t> («</a:t>
            </a:r>
            <a:r>
              <a:rPr lang="ru-RU" i="1" dirty="0"/>
              <a:t>Цели контроля за информационными и смежными технологиями»</a:t>
            </a:r>
            <a:r>
              <a:rPr lang="ru-RU" dirty="0"/>
              <a:t>)– это сбор стандартов и руководств в области </a:t>
            </a:r>
            <a:r>
              <a:rPr lang="en-US" dirty="0"/>
              <a:t>IT</a:t>
            </a:r>
            <a:r>
              <a:rPr lang="ru-RU" dirty="0"/>
              <a:t>-аудита и безопасности. Концепция обеспечивает эффективное взаимодействие между руководством компании, </a:t>
            </a:r>
            <a:r>
              <a:rPr lang="en-US" dirty="0"/>
              <a:t>IT-</a:t>
            </a:r>
            <a:r>
              <a:rPr lang="ru-RU" dirty="0"/>
              <a:t>специалистами и аудиторами. Другими словами, </a:t>
            </a:r>
            <a:r>
              <a:rPr lang="en-US" dirty="0" err="1"/>
              <a:t>CobiT</a:t>
            </a:r>
            <a:r>
              <a:rPr lang="ru-RU" dirty="0"/>
              <a:t> – это методология корпоративного управления в </a:t>
            </a:r>
            <a:r>
              <a:rPr lang="en-US" dirty="0"/>
              <a:t>IT</a:t>
            </a:r>
            <a:r>
              <a:rPr lang="ru-RU" dirty="0"/>
              <a:t>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67EF96-9590-469B-8665-4481CF47B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1845734"/>
            <a:ext cx="4896787" cy="421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932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FD23C2-0C26-4D2A-8EC1-CB4D2784C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DevOps</a:t>
            </a:r>
            <a:r>
              <a:rPr lang="en-US" dirty="0"/>
              <a:t> – Development &amp; Operations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CF2986-02A4-4937-9525-06A29C445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98720" cy="4023360"/>
          </a:xfrm>
        </p:spPr>
        <p:txBody>
          <a:bodyPr/>
          <a:lstStyle/>
          <a:p>
            <a:r>
              <a:rPr lang="en-US" dirty="0"/>
              <a:t>DevOps - </a:t>
            </a:r>
            <a:r>
              <a:rPr lang="ru-RU" dirty="0"/>
              <a:t>методология автоматизации разработки, тестирования и эксплуатации программного обеспечения. К разработке (</a:t>
            </a:r>
            <a:r>
              <a:rPr lang="ru-RU" dirty="0" err="1"/>
              <a:t>development</a:t>
            </a:r>
            <a:r>
              <a:rPr lang="ru-RU" dirty="0"/>
              <a:t>) можно отнести программирование программного продукта и его тестирование, к оперированию (</a:t>
            </a:r>
            <a:r>
              <a:rPr lang="ru-RU" dirty="0" err="1"/>
              <a:t>operations</a:t>
            </a:r>
            <a:r>
              <a:rPr lang="ru-RU" dirty="0"/>
              <a:t>) можно отнести администрирование и поддержку продукта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04D3F4-D558-4120-BD59-20D5E2E68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912" y="2281538"/>
            <a:ext cx="5919145" cy="2976262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848153-B478-4786-BB23-3D1314931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417" y="4230637"/>
            <a:ext cx="2138495" cy="205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061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08BE2D-08F5-4CB8-8866-1B188F1C7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Меры поддержки сферы </a:t>
            </a:r>
            <a:r>
              <a:rPr lang="en-US" dirty="0"/>
              <a:t>IT</a:t>
            </a:r>
            <a:r>
              <a:rPr lang="ru-RU" dirty="0"/>
              <a:t> в РФ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83A032-11F6-4B82-A998-80D2C6DCF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45734"/>
            <a:ext cx="5059680" cy="4023360"/>
          </a:xfrm>
        </p:spPr>
        <p:txBody>
          <a:bodyPr/>
          <a:lstStyle/>
          <a:p>
            <a:r>
              <a:rPr lang="ru-RU" dirty="0"/>
              <a:t>В Российской Федерации</a:t>
            </a:r>
            <a:r>
              <a:rPr lang="en-US" dirty="0"/>
              <a:t> </a:t>
            </a:r>
            <a:r>
              <a:rPr lang="ru-RU" dirty="0"/>
              <a:t>существуют различные меры поддержки </a:t>
            </a:r>
            <a:r>
              <a:rPr lang="en-US" dirty="0"/>
              <a:t>IT </a:t>
            </a:r>
            <a:r>
              <a:rPr lang="ru-RU" dirty="0"/>
              <a:t>организаций. Совсем недавно (02.03.2022) президент России Владимир Путин подписал указ о введении различных преференций для аккредитованных организаций: налоговые, отсрочка от воинской службы, упрощение процедур трудоустройства иностранных граждан и т.д. Развитие нашего государства может значительно ускорится, если данные концепции будут применяться в отечественных IT компаниях.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0E110D2-2C0C-412C-8395-C68A4F933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88" y="1845734"/>
            <a:ext cx="3984412" cy="224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019467-25CD-4BBA-B3FE-D0413791C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88" y="4195340"/>
            <a:ext cx="1771897" cy="80973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45ADEAA-4565-4649-885A-B0591245C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0910" y="4226396"/>
            <a:ext cx="1341955" cy="1838478"/>
          </a:xfrm>
          <a:prstGeom prst="rect">
            <a:avLst/>
          </a:prstGeom>
        </p:spPr>
      </p:pic>
      <p:pic>
        <p:nvPicPr>
          <p:cNvPr id="4104" name="Picture 8" descr="Ланит">
            <a:extLst>
              <a:ext uri="{FF2B5EF4-FFF2-40B4-BE49-F238E27FC236}">
                <a16:creationId xmlns:a16="http://schemas.microsoft.com/office/drawing/2014/main" id="{56431A32-F782-41FF-9109-956BBF6BA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074" y="1867233"/>
            <a:ext cx="1197551" cy="1373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OCS Distribution">
            <a:extLst>
              <a:ext uri="{FF2B5EF4-FFF2-40B4-BE49-F238E27FC236}">
                <a16:creationId xmlns:a16="http://schemas.microsoft.com/office/drawing/2014/main" id="{1CEB6E8B-91B8-469E-A60D-056D1F77C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2" y="5145635"/>
            <a:ext cx="2361727" cy="86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Ростелеком">
            <a:extLst>
              <a:ext uri="{FF2B5EF4-FFF2-40B4-BE49-F238E27FC236}">
                <a16:creationId xmlns:a16="http://schemas.microsoft.com/office/drawing/2014/main" id="{6D112A16-DF84-43D0-8F27-FB93481F9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112" y="3520229"/>
            <a:ext cx="1435981" cy="53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1С Акционерное общество">
            <a:extLst>
              <a:ext uri="{FF2B5EF4-FFF2-40B4-BE49-F238E27FC236}">
                <a16:creationId xmlns:a16="http://schemas.microsoft.com/office/drawing/2014/main" id="{E2AD3104-59A2-4D01-A4C1-A8DBB387F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795" y="3988983"/>
            <a:ext cx="2241233" cy="224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Лаборатория КасперскогоKaspersky">
            <a:extLst>
              <a:ext uri="{FF2B5EF4-FFF2-40B4-BE49-F238E27FC236}">
                <a16:creationId xmlns:a16="http://schemas.microsoft.com/office/drawing/2014/main" id="{1645A895-56DF-4A21-8DE7-A1F1E39F8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053" y="5462400"/>
            <a:ext cx="2895600" cy="55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588123"/>
      </p:ext>
    </p:extLst>
  </p:cSld>
  <p:clrMapOvr>
    <a:masterClrMapping/>
  </p:clrMapOvr>
</p:sld>
</file>

<file path=ppt/theme/theme1.xml><?xml version="1.0" encoding="utf-8"?>
<a:theme xmlns:a="http://schemas.openxmlformats.org/drawingml/2006/main" name="Ретро">
  <a:themeElements>
    <a:clrScheme name="ЭкГео_1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00000"/>
      </a:accent1>
      <a:accent2>
        <a:srgbClr val="900000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155</TotalTime>
  <Words>885</Words>
  <Application>Microsoft Office PowerPoint</Application>
  <PresentationFormat>Широкоэкранный</PresentationFormat>
  <Paragraphs>46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Wingdings</vt:lpstr>
      <vt:lpstr>Ретро</vt:lpstr>
      <vt:lpstr>Тема: Практическое применение концепций инновационного менеджмента в сфере IT</vt:lpstr>
      <vt:lpstr>Содержание</vt:lpstr>
      <vt:lpstr>Введение</vt:lpstr>
      <vt:lpstr>ITIL – IT Infrastructure Library</vt:lpstr>
      <vt:lpstr>ITSM – IT Service Management</vt:lpstr>
      <vt:lpstr>Knowledge Management в ITSM</vt:lpstr>
      <vt:lpstr>CobiT - Control Objectives for Information and Related Technologies</vt:lpstr>
      <vt:lpstr>DevOps – Development &amp; Operations</vt:lpstr>
      <vt:lpstr>Меры поддержки сферы IT в РФ</vt:lpstr>
      <vt:lpstr>Презентация PowerPoint</vt:lpstr>
      <vt:lpstr>Заключение</vt:lpstr>
      <vt:lpstr>Источники информации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Тема: .</dc:title>
  <dc:creator>Alexander Podstrechnyy</dc:creator>
  <cp:lastModifiedBy>Alexander Podstrechnyy</cp:lastModifiedBy>
  <cp:revision>265</cp:revision>
  <dcterms:created xsi:type="dcterms:W3CDTF">2021-10-05T14:38:21Z</dcterms:created>
  <dcterms:modified xsi:type="dcterms:W3CDTF">2022-04-18T18:14:32Z</dcterms:modified>
</cp:coreProperties>
</file>